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7"/>
  </p:notesMasterIdLst>
  <p:sldIdLst>
    <p:sldId id="256" r:id="rId2"/>
    <p:sldId id="257" r:id="rId3"/>
    <p:sldId id="258" r:id="rId4"/>
    <p:sldId id="259" r:id="rId5"/>
    <p:sldId id="261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6E6B620-852D-42C8-9F46-C3BFCB16E136}" type="datetimeFigureOut">
              <a:rPr lang="uk-UA" smtClean="0"/>
              <a:t>30.10.2025</a:t>
            </a:fld>
            <a:endParaRPr lang="uk-UA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46E453-7366-40BC-A70B-8A359E301CA1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2976100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30.10.2025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30.10.2025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30.10.2025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30.10.2025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30.10.2025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30.10.2025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30.10.2025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30.10.2025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30.10.2025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30.10.2025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30.10.2025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B4C71EC6-210F-42DE-9C53-41977AD35B3D}" type="datetimeFigureOut">
              <a:rPr lang="ru-RU" smtClean="0"/>
              <a:t>30.10.2025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2819399"/>
          </a:xfrm>
        </p:spPr>
        <p:txBody>
          <a:bodyPr/>
          <a:lstStyle/>
          <a:p>
            <a:r>
              <a:rPr lang="uk-UA" sz="2800" dirty="0" smtClean="0"/>
              <a:t>Про формування замовлення на виготовлення документів про освіту для випускників 2026 року</a:t>
            </a:r>
            <a:endParaRPr lang="uk-UA" sz="2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5373216"/>
            <a:ext cx="6400800" cy="798984"/>
          </a:xfrm>
        </p:spPr>
        <p:txBody>
          <a:bodyPr/>
          <a:lstStyle/>
          <a:p>
            <a:r>
              <a:rPr lang="uk-UA" dirty="0" smtClean="0"/>
              <a:t>Приходько Н.М.</a:t>
            </a: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1503103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864096"/>
          </a:xfrm>
        </p:spPr>
        <p:txBody>
          <a:bodyPr/>
          <a:lstStyle/>
          <a:p>
            <a:r>
              <a:rPr lang="uk-UA" sz="3600" dirty="0" smtClean="0"/>
              <a:t>Нормативно-правові документи</a:t>
            </a:r>
            <a:endParaRPr lang="uk-UA" sz="3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340768"/>
            <a:ext cx="8507288" cy="4785395"/>
          </a:xfrm>
        </p:spPr>
        <p:txBody>
          <a:bodyPr>
            <a:normAutofit/>
          </a:bodyPr>
          <a:lstStyle/>
          <a:p>
            <a:r>
              <a:rPr lang="uk-UA" sz="2000" dirty="0" smtClean="0">
                <a:solidFill>
                  <a:schemeClr val="tx1"/>
                </a:solidFill>
              </a:rPr>
              <a:t>Наказ МОН України від 10.12.2023 № 811 «Про затвердження Положення про ІВС «ОСВІТА» та Порядку замовлення документів про базову середню освіту та повну загальну середню освіту, видачі та обліку їх карток», зареєстрованого в Міністерстві юстиції України 16 лютого 2004 р за № 201/8800</a:t>
            </a:r>
            <a:endParaRPr lang="uk-UA" sz="2000" dirty="0">
              <a:solidFill>
                <a:schemeClr val="tx1"/>
              </a:solidFill>
            </a:endParaRPr>
          </a:p>
          <a:p>
            <a:r>
              <a:rPr lang="uk-UA" sz="2000" dirty="0" smtClean="0">
                <a:solidFill>
                  <a:schemeClr val="tx1"/>
                </a:solidFill>
              </a:rPr>
              <a:t>Наказ МОН України від 16.04.2025 № 573 «</a:t>
            </a:r>
            <a:r>
              <a:rPr lang="ru-RU" sz="2000" dirty="0" smtClean="0">
                <a:solidFill>
                  <a:schemeClr val="tx1"/>
                </a:solidFill>
              </a:rPr>
              <a:t>Про </a:t>
            </a:r>
            <a:r>
              <a:rPr lang="ru-RU" sz="2000" dirty="0" err="1">
                <a:solidFill>
                  <a:schemeClr val="tx1"/>
                </a:solidFill>
              </a:rPr>
              <a:t>внесення</a:t>
            </a:r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sz="2000" dirty="0" err="1">
                <a:solidFill>
                  <a:schemeClr val="tx1"/>
                </a:solidFill>
              </a:rPr>
              <a:t>змін</a:t>
            </a:r>
            <a:r>
              <a:rPr lang="ru-RU" sz="2000" dirty="0">
                <a:solidFill>
                  <a:schemeClr val="tx1"/>
                </a:solidFill>
              </a:rPr>
              <a:t> до Порядку </a:t>
            </a:r>
            <a:r>
              <a:rPr lang="ru-RU" sz="2000" dirty="0" err="1">
                <a:solidFill>
                  <a:schemeClr val="tx1"/>
                </a:solidFill>
              </a:rPr>
              <a:t>замовлення</a:t>
            </a:r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sz="2000" dirty="0" err="1">
                <a:solidFill>
                  <a:schemeClr val="tx1"/>
                </a:solidFill>
              </a:rPr>
              <a:t>документів</a:t>
            </a:r>
            <a:r>
              <a:rPr lang="ru-RU" sz="2000" dirty="0">
                <a:solidFill>
                  <a:schemeClr val="tx1"/>
                </a:solidFill>
              </a:rPr>
              <a:t> про </a:t>
            </a:r>
            <a:r>
              <a:rPr lang="ru-RU" sz="2000" dirty="0" err="1">
                <a:solidFill>
                  <a:schemeClr val="tx1"/>
                </a:solidFill>
              </a:rPr>
              <a:t>базову</a:t>
            </a:r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sz="2000" dirty="0" err="1">
                <a:solidFill>
                  <a:schemeClr val="tx1"/>
                </a:solidFill>
              </a:rPr>
              <a:t>середню</a:t>
            </a:r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sz="2000" dirty="0" err="1">
                <a:solidFill>
                  <a:schemeClr val="tx1"/>
                </a:solidFill>
              </a:rPr>
              <a:t>освіту</a:t>
            </a:r>
            <a:r>
              <a:rPr lang="ru-RU" sz="2000" dirty="0">
                <a:solidFill>
                  <a:schemeClr val="tx1"/>
                </a:solidFill>
              </a:rPr>
              <a:t> та </a:t>
            </a:r>
            <a:r>
              <a:rPr lang="ru-RU" sz="2000" dirty="0" err="1">
                <a:solidFill>
                  <a:schemeClr val="tx1"/>
                </a:solidFill>
              </a:rPr>
              <a:t>повну</a:t>
            </a:r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sz="2000" dirty="0" err="1">
                <a:solidFill>
                  <a:schemeClr val="tx1"/>
                </a:solidFill>
              </a:rPr>
              <a:t>загальну</a:t>
            </a:r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sz="2000" dirty="0" err="1">
                <a:solidFill>
                  <a:schemeClr val="tx1"/>
                </a:solidFill>
              </a:rPr>
              <a:t>середню</a:t>
            </a:r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sz="2000" dirty="0" err="1">
                <a:solidFill>
                  <a:schemeClr val="tx1"/>
                </a:solidFill>
              </a:rPr>
              <a:t>освіту</a:t>
            </a:r>
            <a:r>
              <a:rPr lang="ru-RU" sz="2000" dirty="0">
                <a:solidFill>
                  <a:schemeClr val="tx1"/>
                </a:solidFill>
              </a:rPr>
              <a:t>, </a:t>
            </a:r>
            <a:r>
              <a:rPr lang="ru-RU" sz="2000" dirty="0" err="1">
                <a:solidFill>
                  <a:schemeClr val="tx1"/>
                </a:solidFill>
              </a:rPr>
              <a:t>видачі</a:t>
            </a:r>
            <a:r>
              <a:rPr lang="ru-RU" sz="2000" dirty="0">
                <a:solidFill>
                  <a:schemeClr val="tx1"/>
                </a:solidFill>
              </a:rPr>
              <a:t> та </a:t>
            </a:r>
            <a:r>
              <a:rPr lang="ru-RU" sz="2000" dirty="0" err="1">
                <a:solidFill>
                  <a:schemeClr val="tx1"/>
                </a:solidFill>
              </a:rPr>
              <a:t>обліку</a:t>
            </a:r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sz="2000" dirty="0" err="1">
                <a:solidFill>
                  <a:schemeClr val="tx1"/>
                </a:solidFill>
              </a:rPr>
              <a:t>їх</a:t>
            </a:r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</a:rPr>
              <a:t>карток</a:t>
            </a:r>
            <a:r>
              <a:rPr lang="ru-RU" sz="2000" dirty="0" smtClean="0">
                <a:solidFill>
                  <a:schemeClr val="tx1"/>
                </a:solidFill>
              </a:rPr>
              <a:t>», </a:t>
            </a:r>
            <a:r>
              <a:rPr lang="ru-RU" sz="2000" dirty="0" err="1" smtClean="0">
                <a:solidFill>
                  <a:schemeClr val="tx1"/>
                </a:solidFill>
              </a:rPr>
              <a:t>зареєстрованого</a:t>
            </a:r>
            <a:r>
              <a:rPr lang="ru-RU" sz="2000" dirty="0" smtClean="0">
                <a:solidFill>
                  <a:schemeClr val="tx1"/>
                </a:solidFill>
              </a:rPr>
              <a:t> </a:t>
            </a:r>
            <a:r>
              <a:rPr lang="ru-RU" sz="2000" dirty="0">
                <a:solidFill>
                  <a:schemeClr val="tx1"/>
                </a:solidFill>
              </a:rPr>
              <a:t>в </a:t>
            </a:r>
            <a:r>
              <a:rPr lang="ru-RU" sz="2000" dirty="0" err="1" smtClean="0">
                <a:solidFill>
                  <a:schemeClr val="tx1"/>
                </a:solidFill>
              </a:rPr>
              <a:t>Міністерстві</a:t>
            </a:r>
            <a:r>
              <a:rPr lang="ru-RU" sz="2000" dirty="0" smtClean="0">
                <a:solidFill>
                  <a:schemeClr val="tx1"/>
                </a:solidFill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</a:rPr>
              <a:t>юстиції</a:t>
            </a:r>
            <a:r>
              <a:rPr lang="ru-RU" sz="2000" dirty="0" smtClean="0">
                <a:solidFill>
                  <a:schemeClr val="tx1"/>
                </a:solidFill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</a:rPr>
              <a:t>України</a:t>
            </a:r>
            <a:r>
              <a:rPr lang="ru-RU" sz="2000" dirty="0" smtClean="0">
                <a:solidFill>
                  <a:schemeClr val="tx1"/>
                </a:solidFill>
              </a:rPr>
              <a:t> 18 </a:t>
            </a:r>
            <a:r>
              <a:rPr lang="ru-RU" sz="2000" dirty="0" err="1">
                <a:solidFill>
                  <a:schemeClr val="tx1"/>
                </a:solidFill>
              </a:rPr>
              <a:t>квітня</a:t>
            </a:r>
            <a:r>
              <a:rPr lang="ru-RU" sz="2000" dirty="0">
                <a:solidFill>
                  <a:schemeClr val="tx1"/>
                </a:solidFill>
              </a:rPr>
              <a:t> 2025 </a:t>
            </a:r>
            <a:r>
              <a:rPr lang="ru-RU" sz="2000" dirty="0" smtClean="0">
                <a:solidFill>
                  <a:schemeClr val="tx1"/>
                </a:solidFill>
              </a:rPr>
              <a:t>року за </a:t>
            </a:r>
            <a:r>
              <a:rPr lang="ru-RU" sz="2000" dirty="0">
                <a:solidFill>
                  <a:schemeClr val="tx1"/>
                </a:solidFill>
              </a:rPr>
              <a:t>№ </a:t>
            </a:r>
            <a:r>
              <a:rPr lang="ru-RU" sz="2000" dirty="0" smtClean="0">
                <a:solidFill>
                  <a:schemeClr val="tx1"/>
                </a:solidFill>
              </a:rPr>
              <a:t>602/44008</a:t>
            </a:r>
          </a:p>
          <a:p>
            <a:r>
              <a:rPr lang="ru-RU" sz="2000" dirty="0" smtClean="0">
                <a:solidFill>
                  <a:schemeClr val="tx1"/>
                </a:solidFill>
              </a:rPr>
              <a:t>Наказ МОН </a:t>
            </a:r>
            <a:r>
              <a:rPr lang="ru-RU" sz="2000" dirty="0" err="1" smtClean="0">
                <a:solidFill>
                  <a:schemeClr val="tx1"/>
                </a:solidFill>
              </a:rPr>
              <a:t>України</a:t>
            </a:r>
            <a:r>
              <a:rPr lang="ru-RU" sz="2000" dirty="0" smtClean="0">
                <a:solidFill>
                  <a:schemeClr val="tx1"/>
                </a:solidFill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</a:rPr>
              <a:t>від</a:t>
            </a:r>
            <a:r>
              <a:rPr lang="ru-RU" sz="2000" dirty="0" smtClean="0">
                <a:solidFill>
                  <a:schemeClr val="tx1"/>
                </a:solidFill>
              </a:rPr>
              <a:t> 15.04.2025 № 570 «Про </a:t>
            </a:r>
            <a:r>
              <a:rPr lang="ru-RU" sz="2000" dirty="0" err="1">
                <a:solidFill>
                  <a:schemeClr val="tx1"/>
                </a:solidFill>
              </a:rPr>
              <a:t>внесення</a:t>
            </a:r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sz="2000" dirty="0" err="1">
                <a:solidFill>
                  <a:schemeClr val="tx1"/>
                </a:solidFill>
              </a:rPr>
              <a:t>змін</a:t>
            </a:r>
            <a:r>
              <a:rPr lang="ru-RU" sz="2000" dirty="0">
                <a:solidFill>
                  <a:schemeClr val="tx1"/>
                </a:solidFill>
              </a:rPr>
              <a:t> до Порядку </a:t>
            </a:r>
            <a:r>
              <a:rPr lang="ru-RU" sz="2000" dirty="0" err="1">
                <a:solidFill>
                  <a:schemeClr val="tx1"/>
                </a:solidFill>
              </a:rPr>
              <a:t>переведення</a:t>
            </a:r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sz="2000" dirty="0" err="1">
                <a:solidFill>
                  <a:schemeClr val="tx1"/>
                </a:solidFill>
              </a:rPr>
              <a:t>учнів</a:t>
            </a:r>
            <a:r>
              <a:rPr lang="ru-RU" sz="2000" dirty="0">
                <a:solidFill>
                  <a:schemeClr val="tx1"/>
                </a:solidFill>
              </a:rPr>
              <a:t> закладу </a:t>
            </a:r>
            <a:r>
              <a:rPr lang="ru-RU" sz="2000" dirty="0" err="1">
                <a:solidFill>
                  <a:schemeClr val="tx1"/>
                </a:solidFill>
              </a:rPr>
              <a:t>загальної</a:t>
            </a:r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sz="2000" dirty="0" err="1">
                <a:solidFill>
                  <a:schemeClr val="tx1"/>
                </a:solidFill>
              </a:rPr>
              <a:t>середньої</a:t>
            </a:r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sz="2000" dirty="0" err="1">
                <a:solidFill>
                  <a:schemeClr val="tx1"/>
                </a:solidFill>
              </a:rPr>
              <a:t>освіти</a:t>
            </a:r>
            <a:r>
              <a:rPr lang="ru-RU" sz="2000" dirty="0">
                <a:solidFill>
                  <a:schemeClr val="tx1"/>
                </a:solidFill>
              </a:rPr>
              <a:t> на </a:t>
            </a:r>
            <a:r>
              <a:rPr lang="ru-RU" sz="2000" dirty="0" err="1">
                <a:solidFill>
                  <a:schemeClr val="tx1"/>
                </a:solidFill>
              </a:rPr>
              <a:t>наступний</a:t>
            </a:r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sz="2000" dirty="0" err="1">
                <a:solidFill>
                  <a:schemeClr val="tx1"/>
                </a:solidFill>
              </a:rPr>
              <a:t>рік</a:t>
            </a:r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</a:rPr>
              <a:t>навчання</a:t>
            </a:r>
            <a:r>
              <a:rPr lang="ru-RU" sz="2000" dirty="0" smtClean="0">
                <a:solidFill>
                  <a:schemeClr val="tx1"/>
                </a:solidFill>
              </a:rPr>
              <a:t>», </a:t>
            </a:r>
            <a:r>
              <a:rPr lang="ru-RU" sz="2000" dirty="0" err="1" smtClean="0">
                <a:solidFill>
                  <a:schemeClr val="tx1"/>
                </a:solidFill>
              </a:rPr>
              <a:t>зареєстрованого</a:t>
            </a:r>
            <a:r>
              <a:rPr lang="ru-RU" sz="2000" dirty="0" smtClean="0">
                <a:solidFill>
                  <a:schemeClr val="tx1"/>
                </a:solidFill>
              </a:rPr>
              <a:t> в </a:t>
            </a:r>
            <a:r>
              <a:rPr lang="ru-RU" sz="2000" dirty="0" err="1" smtClean="0">
                <a:solidFill>
                  <a:schemeClr val="tx1"/>
                </a:solidFill>
              </a:rPr>
              <a:t>Міністерстві</a:t>
            </a:r>
            <a:r>
              <a:rPr lang="ru-RU" sz="2000" dirty="0" smtClean="0">
                <a:solidFill>
                  <a:schemeClr val="tx1"/>
                </a:solidFill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</a:rPr>
              <a:t>юстиції</a:t>
            </a:r>
            <a:r>
              <a:rPr lang="ru-RU" sz="2000" dirty="0" smtClean="0">
                <a:solidFill>
                  <a:schemeClr val="tx1"/>
                </a:solidFill>
              </a:rPr>
              <a:t> України18 </a:t>
            </a:r>
            <a:r>
              <a:rPr lang="ru-RU" sz="2000" dirty="0" err="1">
                <a:solidFill>
                  <a:schemeClr val="tx1"/>
                </a:solidFill>
              </a:rPr>
              <a:t>квітня</a:t>
            </a:r>
            <a:r>
              <a:rPr lang="ru-RU" sz="2000" dirty="0">
                <a:solidFill>
                  <a:schemeClr val="tx1"/>
                </a:solidFill>
              </a:rPr>
              <a:t> 2025 </a:t>
            </a:r>
            <a:r>
              <a:rPr lang="ru-RU" sz="2000" dirty="0" smtClean="0">
                <a:solidFill>
                  <a:schemeClr val="tx1"/>
                </a:solidFill>
              </a:rPr>
              <a:t>року за № 601/44007</a:t>
            </a:r>
            <a:endParaRPr lang="uk-UA" sz="2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0334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268760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uk-UA" sz="3600" dirty="0" smtClean="0"/>
              <a:t>Наказ відділу освіти, культури, молоді та спорту</a:t>
            </a:r>
            <a:endParaRPr lang="uk-UA" sz="3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772816"/>
            <a:ext cx="8229600" cy="4353347"/>
          </a:xfrm>
        </p:spPr>
        <p:txBody>
          <a:bodyPr/>
          <a:lstStyle/>
          <a:p>
            <a:pPr marL="0" indent="0" algn="ctr">
              <a:buNone/>
            </a:pPr>
            <a:r>
              <a:rPr lang="uk-UA" b="1" dirty="0" smtClean="0">
                <a:solidFill>
                  <a:schemeClr val="tx1"/>
                </a:solidFill>
              </a:rPr>
              <a:t>Від 15.09.2025 № 105 </a:t>
            </a:r>
          </a:p>
          <a:p>
            <a:pPr marL="0" indent="0" algn="ctr">
              <a:buNone/>
            </a:pPr>
            <a:endParaRPr lang="uk-UA" b="1" dirty="0" smtClean="0">
              <a:solidFill>
                <a:schemeClr val="tx1"/>
              </a:solidFill>
            </a:endParaRPr>
          </a:p>
          <a:p>
            <a:pPr marL="0" indent="0" algn="ctr">
              <a:buNone/>
            </a:pPr>
            <a:r>
              <a:rPr lang="uk-UA" b="1" dirty="0" smtClean="0">
                <a:solidFill>
                  <a:schemeClr val="tx1"/>
                </a:solidFill>
              </a:rPr>
              <a:t>«Про </a:t>
            </a:r>
            <a:r>
              <a:rPr lang="uk-UA" b="1" dirty="0">
                <a:solidFill>
                  <a:schemeClr val="tx1"/>
                </a:solidFill>
              </a:rPr>
              <a:t>організацію роботи щодо </a:t>
            </a:r>
            <a:r>
              <a:rPr lang="uk-UA" b="1" dirty="0" smtClean="0">
                <a:solidFill>
                  <a:schemeClr val="tx1"/>
                </a:solidFill>
              </a:rPr>
              <a:t>забезпечення </a:t>
            </a:r>
            <a:r>
              <a:rPr lang="uk-UA" b="1" dirty="0">
                <a:solidFill>
                  <a:schemeClr val="tx1"/>
                </a:solidFill>
              </a:rPr>
              <a:t>учнів </a:t>
            </a:r>
            <a:r>
              <a:rPr lang="uk-UA" b="1" dirty="0" smtClean="0">
                <a:solidFill>
                  <a:schemeClr val="tx1"/>
                </a:solidFill>
              </a:rPr>
              <a:t>закладів </a:t>
            </a:r>
            <a:r>
              <a:rPr lang="uk-UA" b="1" dirty="0">
                <a:solidFill>
                  <a:schemeClr val="tx1"/>
                </a:solidFill>
              </a:rPr>
              <a:t>загальної середньої </a:t>
            </a:r>
            <a:r>
              <a:rPr lang="uk-UA" b="1" dirty="0" smtClean="0">
                <a:solidFill>
                  <a:schemeClr val="tx1"/>
                </a:solidFill>
              </a:rPr>
              <a:t>освіти</a:t>
            </a:r>
            <a:r>
              <a:rPr lang="uk-UA" dirty="0">
                <a:solidFill>
                  <a:schemeClr val="tx1"/>
                </a:solidFill>
              </a:rPr>
              <a:t> </a:t>
            </a:r>
            <a:r>
              <a:rPr lang="uk-UA" b="1" dirty="0" err="1" smtClean="0">
                <a:solidFill>
                  <a:schemeClr val="tx1"/>
                </a:solidFill>
              </a:rPr>
              <a:t>Сахновщинської</a:t>
            </a:r>
            <a:r>
              <a:rPr lang="uk-UA" b="1" dirty="0" smtClean="0">
                <a:solidFill>
                  <a:schemeClr val="tx1"/>
                </a:solidFill>
              </a:rPr>
              <a:t> </a:t>
            </a:r>
            <a:r>
              <a:rPr lang="uk-UA" b="1" dirty="0">
                <a:solidFill>
                  <a:schemeClr val="tx1"/>
                </a:solidFill>
              </a:rPr>
              <a:t>селищної ради </a:t>
            </a:r>
            <a:r>
              <a:rPr lang="uk-UA" b="1" dirty="0" smtClean="0">
                <a:solidFill>
                  <a:schemeClr val="tx1"/>
                </a:solidFill>
              </a:rPr>
              <a:t>документами </a:t>
            </a:r>
            <a:r>
              <a:rPr lang="uk-UA" b="1" dirty="0">
                <a:solidFill>
                  <a:schemeClr val="tx1"/>
                </a:solidFill>
              </a:rPr>
              <a:t>про </a:t>
            </a:r>
            <a:r>
              <a:rPr lang="uk-UA" b="1" dirty="0" smtClean="0">
                <a:solidFill>
                  <a:schemeClr val="tx1"/>
                </a:solidFill>
              </a:rPr>
              <a:t>освіту</a:t>
            </a:r>
            <a:r>
              <a:rPr lang="uk-UA" dirty="0">
                <a:solidFill>
                  <a:schemeClr val="tx1"/>
                </a:solidFill>
              </a:rPr>
              <a:t> </a:t>
            </a:r>
            <a:r>
              <a:rPr lang="uk-UA" b="1" dirty="0" smtClean="0">
                <a:solidFill>
                  <a:schemeClr val="tx1"/>
                </a:solidFill>
              </a:rPr>
              <a:t>у </a:t>
            </a:r>
            <a:r>
              <a:rPr lang="uk-UA" b="1" dirty="0">
                <a:solidFill>
                  <a:schemeClr val="tx1"/>
                </a:solidFill>
              </a:rPr>
              <a:t>2025/2026 навчальному </a:t>
            </a:r>
            <a:r>
              <a:rPr lang="uk-UA" b="1" dirty="0" smtClean="0">
                <a:solidFill>
                  <a:schemeClr val="tx1"/>
                </a:solidFill>
              </a:rPr>
              <a:t>році»</a:t>
            </a:r>
            <a:endParaRPr lang="uk-UA" dirty="0">
              <a:solidFill>
                <a:schemeClr val="tx1"/>
              </a:solidFill>
            </a:endParaRPr>
          </a:p>
          <a:p>
            <a:endParaRPr lang="uk-UA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594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008112"/>
          </a:xfrm>
        </p:spPr>
        <p:txBody>
          <a:bodyPr/>
          <a:lstStyle/>
          <a:p>
            <a:r>
              <a:rPr lang="uk-UA" sz="4800" b="1" dirty="0">
                <a:effectLst/>
              </a:rPr>
              <a:t>Замовлення документів</a:t>
            </a:r>
            <a:endParaRPr lang="uk-UA" sz="4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342900" lvl="1" indent="-342900">
              <a:buFont typeface="Arial" pitchFamily="34" charset="0"/>
              <a:buChar char="•"/>
            </a:pPr>
            <a:r>
              <a:rPr lang="uk-UA" sz="1800" dirty="0">
                <a:solidFill>
                  <a:schemeClr val="tx1"/>
                </a:solidFill>
              </a:rPr>
              <a:t>З метою якісного та своєчасного здійснення замовлення документів про освіту директором закладу освіти визначається посадова особа, відповідальна за організацію замовлень у закладі</a:t>
            </a:r>
            <a:r>
              <a:rPr lang="uk-UA" sz="1800" dirty="0" smtClean="0">
                <a:solidFill>
                  <a:schemeClr val="tx1"/>
                </a:solidFill>
              </a:rPr>
              <a:t>.</a:t>
            </a:r>
          </a:p>
          <a:p>
            <a:pPr marL="342900" lvl="1" indent="-342900">
              <a:buFont typeface="Arial" pitchFamily="34" charset="0"/>
              <a:buChar char="•"/>
            </a:pPr>
            <a:r>
              <a:rPr lang="uk-UA" sz="1800" dirty="0">
                <a:solidFill>
                  <a:schemeClr val="tx1"/>
                </a:solidFill>
              </a:rPr>
              <a:t>Замовлення документів про освіту створюється закладом освіти за допомогою спеціалізованого програмного забезпечення </a:t>
            </a:r>
            <a:r>
              <a:rPr lang="uk-UA" sz="1800" dirty="0" smtClean="0">
                <a:solidFill>
                  <a:schemeClr val="tx1"/>
                </a:solidFill>
              </a:rPr>
              <a:t>КУРС «ШКОЛА»</a:t>
            </a:r>
          </a:p>
          <a:p>
            <a:pPr marL="342900" lvl="1" indent="-342900">
              <a:buFont typeface="Arial" pitchFamily="34" charset="0"/>
              <a:buChar char="•"/>
            </a:pPr>
            <a:r>
              <a:rPr lang="uk-UA" sz="1800" dirty="0">
                <a:solidFill>
                  <a:schemeClr val="tx1"/>
                </a:solidFill>
              </a:rPr>
              <a:t>Основою для створення замовлення є дані щодо осіб, для яких створюються документи та виготовляються їх картки - Анкети випускників </a:t>
            </a:r>
            <a:endParaRPr lang="uk-UA" sz="1800" dirty="0" smtClean="0">
              <a:solidFill>
                <a:schemeClr val="tx1"/>
              </a:solidFill>
            </a:endParaRPr>
          </a:p>
          <a:p>
            <a:pPr marL="342900" lvl="1" indent="-342900">
              <a:buFont typeface="Arial" pitchFamily="34" charset="0"/>
              <a:buChar char="•"/>
            </a:pPr>
            <a:r>
              <a:rPr lang="uk-UA" sz="1800" dirty="0">
                <a:solidFill>
                  <a:schemeClr val="tx1"/>
                </a:solidFill>
              </a:rPr>
              <a:t>Анкети випускників </a:t>
            </a:r>
            <a:r>
              <a:rPr lang="uk-UA" sz="1800" dirty="0" smtClean="0">
                <a:solidFill>
                  <a:schemeClr val="tx1"/>
                </a:solidFill>
              </a:rPr>
              <a:t>є </a:t>
            </a:r>
            <a:r>
              <a:rPr lang="uk-UA" sz="1800" dirty="0">
                <a:solidFill>
                  <a:schemeClr val="tx1"/>
                </a:solidFill>
              </a:rPr>
              <a:t>підставою для обробки персональних даних таких осіб під час виготовлення документів та підтвердження достовірності виготовлених документів в установленому законодавством порядку. </a:t>
            </a:r>
            <a:endParaRPr lang="uk-UA" sz="1800" dirty="0" smtClean="0">
              <a:solidFill>
                <a:schemeClr val="tx1"/>
              </a:solidFill>
            </a:endParaRPr>
          </a:p>
          <a:p>
            <a:pPr marL="342900" lvl="1" indent="-342900">
              <a:buFont typeface="Arial" pitchFamily="34" charset="0"/>
              <a:buChar char="•"/>
            </a:pPr>
            <a:r>
              <a:rPr lang="uk-UA" sz="1800" dirty="0" smtClean="0">
                <a:solidFill>
                  <a:schemeClr val="tx1"/>
                </a:solidFill>
              </a:rPr>
              <a:t>Заклад освіти відправляє </a:t>
            </a:r>
            <a:r>
              <a:rPr lang="uk-UA" sz="1800" dirty="0">
                <a:solidFill>
                  <a:schemeClr val="tx1"/>
                </a:solidFill>
              </a:rPr>
              <a:t>до відділу </a:t>
            </a:r>
            <a:r>
              <a:rPr lang="uk-UA" sz="1800" dirty="0" smtClean="0">
                <a:solidFill>
                  <a:schemeClr val="tx1"/>
                </a:solidFill>
              </a:rPr>
              <a:t>освіти, культури, молоді та спорту  </a:t>
            </a:r>
            <a:r>
              <a:rPr lang="uk-UA" sz="1800" dirty="0">
                <a:solidFill>
                  <a:schemeClr val="tx1"/>
                </a:solidFill>
              </a:rPr>
              <a:t>замовлення в електронному вигляді </a:t>
            </a:r>
            <a:r>
              <a:rPr lang="uk-UA" sz="1800" dirty="0" smtClean="0">
                <a:solidFill>
                  <a:schemeClr val="tx1"/>
                </a:solidFill>
              </a:rPr>
              <a:t>в х</a:t>
            </a:r>
            <a:r>
              <a:rPr lang="en-US" sz="1800" dirty="0" smtClean="0">
                <a:solidFill>
                  <a:schemeClr val="tx1"/>
                </a:solidFill>
              </a:rPr>
              <a:t>ml </a:t>
            </a:r>
            <a:r>
              <a:rPr lang="uk-UA" sz="1800" dirty="0" smtClean="0">
                <a:solidFill>
                  <a:schemeClr val="tx1"/>
                </a:solidFill>
              </a:rPr>
              <a:t>файлі.</a:t>
            </a:r>
          </a:p>
          <a:p>
            <a:pPr marL="342900" lvl="1" indent="-342900">
              <a:buFont typeface="Arial" pitchFamily="34" charset="0"/>
              <a:buChar char="•"/>
            </a:pPr>
            <a:endParaRPr lang="uk-UA" sz="1200" dirty="0"/>
          </a:p>
          <a:p>
            <a:pPr marL="342900" lvl="1" indent="-342900">
              <a:buFont typeface="Arial" pitchFamily="34" charset="0"/>
              <a:buChar char="•"/>
            </a:pPr>
            <a:r>
              <a:rPr lang="uk-UA" sz="2600" b="1" u="sng" dirty="0">
                <a:solidFill>
                  <a:schemeClr val="tx1"/>
                </a:solidFill>
              </a:rPr>
              <a:t>Відповідальність за достовірність інформації, що подає заклад освіти, несе його керівник. </a:t>
            </a:r>
            <a:endParaRPr lang="uk-UA" sz="2600" b="1" dirty="0">
              <a:solidFill>
                <a:schemeClr val="tx1"/>
              </a:solidFill>
            </a:endParaRPr>
          </a:p>
          <a:p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2288894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24744"/>
          </a:xfrm>
        </p:spPr>
        <p:txBody>
          <a:bodyPr/>
          <a:lstStyle/>
          <a:p>
            <a:r>
              <a:rPr lang="uk-UA" smtClean="0"/>
              <a:t>УВАГА!!!</a:t>
            </a:r>
            <a:endParaRPr lang="uk-UA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uk-UA" dirty="0" smtClean="0">
                <a:solidFill>
                  <a:schemeClr val="tx1"/>
                </a:solidFill>
              </a:rPr>
              <a:t>Не всі документи подані відповідно до наказу № 105 від 15.09.2025</a:t>
            </a:r>
          </a:p>
          <a:p>
            <a:r>
              <a:rPr lang="uk-UA" dirty="0" smtClean="0">
                <a:solidFill>
                  <a:schemeClr val="tx1"/>
                </a:solidFill>
              </a:rPr>
              <a:t>Якщо відбуваються виправлення в КУРС «ШКОЛА» бази даних необхідно повідомляти відповідального працівника відділу освіти, культури, молоді та спорту. </a:t>
            </a:r>
          </a:p>
          <a:p>
            <a:r>
              <a:rPr lang="uk-UA" dirty="0" smtClean="0">
                <a:solidFill>
                  <a:schemeClr val="tx1"/>
                </a:solidFill>
              </a:rPr>
              <a:t>Файли знімаються з бази та відправляються до РЦ «</a:t>
            </a:r>
            <a:r>
              <a:rPr lang="uk-UA" dirty="0" err="1" smtClean="0">
                <a:solidFill>
                  <a:schemeClr val="tx1"/>
                </a:solidFill>
              </a:rPr>
              <a:t>Студсервіс</a:t>
            </a:r>
            <a:r>
              <a:rPr lang="uk-UA" dirty="0" smtClean="0">
                <a:solidFill>
                  <a:schemeClr val="tx1"/>
                </a:solidFill>
              </a:rPr>
              <a:t>». </a:t>
            </a:r>
            <a:endParaRPr lang="uk-UA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0303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сполнительная">
  <a:themeElements>
    <a:clrScheme name="Исполнительная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Исполнительн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Исполните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292</TotalTime>
  <Words>346</Words>
  <Application>Microsoft Office PowerPoint</Application>
  <PresentationFormat>Экран (4:3)</PresentationFormat>
  <Paragraphs>22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Исполнительная</vt:lpstr>
      <vt:lpstr>Про формування замовлення на виготовлення документів про освіту для випускників 2026 року</vt:lpstr>
      <vt:lpstr>Нормативно-правові документи</vt:lpstr>
      <vt:lpstr>Наказ відділу освіти, культури, молоді та спорту</vt:lpstr>
      <vt:lpstr>Замовлення документів</vt:lpstr>
      <vt:lpstr>УВАГА!!!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 формування замовлення на виготовлення документів про освіту для випускників 2026 року</dc:title>
  <dc:creator>пк</dc:creator>
  <cp:lastModifiedBy>PC1</cp:lastModifiedBy>
  <cp:revision>11</cp:revision>
  <dcterms:created xsi:type="dcterms:W3CDTF">2025-10-29T06:32:19Z</dcterms:created>
  <dcterms:modified xsi:type="dcterms:W3CDTF">2025-10-30T11:43:31Z</dcterms:modified>
</cp:coreProperties>
</file>